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65" r:id="rId5"/>
    <p:sldId id="257" r:id="rId6"/>
    <p:sldId id="258" r:id="rId7"/>
    <p:sldId id="262" r:id="rId8"/>
    <p:sldId id="260" r:id="rId9"/>
    <p:sldId id="261" r:id="rId10"/>
    <p:sldId id="268" r:id="rId11"/>
    <p:sldId id="276" r:id="rId12"/>
    <p:sldId id="269" r:id="rId13"/>
    <p:sldId id="273" r:id="rId14"/>
    <p:sldId id="270" r:id="rId15"/>
    <p:sldId id="271" r:id="rId16"/>
    <p:sldId id="272" r:id="rId17"/>
    <p:sldId id="274" r:id="rId18"/>
    <p:sldId id="277" r:id="rId19"/>
    <p:sldId id="275" r:id="rId20"/>
    <p:sldId id="278" r:id="rId21"/>
    <p:sldId id="279" r:id="rId22"/>
    <p:sldId id="280" r:id="rId23"/>
    <p:sldId id="281" r:id="rId24"/>
    <p:sldId id="282" r:id="rId25"/>
    <p:sldId id="283" r:id="rId26"/>
    <p:sldId id="266" r:id="rId27"/>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4FD145B-D981-4002-B323-CF23EE6062E9}" type="datetimeFigureOut">
              <a:rPr lang="pt-BR" smtClean="0"/>
              <a:pPr/>
              <a:t>14/12/2020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A6217CE-45EE-4B31-9AE9-3E6135FF926B}"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FD145B-D981-4002-B323-CF23EE6062E9}" type="datetimeFigureOut">
              <a:rPr lang="pt-BR" smtClean="0"/>
              <a:pPr/>
              <a:t>14/12/2020</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6217CE-45EE-4B31-9AE9-3E6135FF926B}"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143504" y="571480"/>
            <a:ext cx="3486120" cy="3357586"/>
          </a:xfrm>
        </p:spPr>
        <p:txBody>
          <a:bodyPr>
            <a:normAutofit/>
          </a:bodyPr>
          <a:lstStyle/>
          <a:p>
            <a:r>
              <a:rPr lang="pt-BR" sz="6000" b="1" dirty="0" smtClean="0"/>
              <a:t>PROFECIA E MILAGRE</a:t>
            </a:r>
            <a:endParaRPr lang="pt-BR" sz="6000" b="1" dirty="0"/>
          </a:p>
        </p:txBody>
      </p:sp>
      <p:sp>
        <p:nvSpPr>
          <p:cNvPr id="3" name="Subtítulo 2"/>
          <p:cNvSpPr>
            <a:spLocks noGrp="1"/>
          </p:cNvSpPr>
          <p:nvPr>
            <p:ph type="subTitle" idx="1"/>
          </p:nvPr>
        </p:nvSpPr>
        <p:spPr>
          <a:xfrm>
            <a:off x="4786314" y="5000636"/>
            <a:ext cx="4214810" cy="1285860"/>
          </a:xfrm>
        </p:spPr>
        <p:txBody>
          <a:bodyPr/>
          <a:lstStyle/>
          <a:p>
            <a:r>
              <a:rPr lang="pt-BR" b="1" dirty="0" smtClean="0">
                <a:solidFill>
                  <a:srgbClr val="FF0000"/>
                </a:solidFill>
              </a:rPr>
              <a:t>Eliane Martins</a:t>
            </a:r>
          </a:p>
          <a:p>
            <a:r>
              <a:rPr lang="pt-BR" b="1" dirty="0" smtClean="0">
                <a:solidFill>
                  <a:srgbClr val="FF0000"/>
                </a:solidFill>
              </a:rPr>
              <a:t>Fátima Gomes da Silva</a:t>
            </a:r>
            <a:endParaRPr lang="pt-BR" b="1" dirty="0">
              <a:solidFill>
                <a:srgbClr val="FF0000"/>
              </a:solidFill>
            </a:endParaRPr>
          </a:p>
        </p:txBody>
      </p:sp>
      <p:pic>
        <p:nvPicPr>
          <p:cNvPr id="1028" name="Picture 4" descr="Desenho de Milagres de Jesus para colorir - Tudodesenhos"/>
          <p:cNvPicPr>
            <a:picLocks noChangeAspect="1" noChangeArrowheads="1"/>
          </p:cNvPicPr>
          <p:nvPr/>
        </p:nvPicPr>
        <p:blipFill>
          <a:blip r:embed="rId2"/>
          <a:srcRect/>
          <a:stretch>
            <a:fillRect/>
          </a:stretch>
        </p:blipFill>
        <p:spPr bwMode="auto">
          <a:xfrm>
            <a:off x="-1" y="0"/>
            <a:ext cx="4929191"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411807"/>
          </a:xfrm>
        </p:spPr>
        <p:txBody>
          <a:bodyPr>
            <a:normAutofit lnSpcReduction="10000"/>
          </a:bodyPr>
          <a:lstStyle/>
          <a:p>
            <a:pPr>
              <a:buNone/>
            </a:pPr>
            <a:r>
              <a:rPr lang="pt-BR" dirty="0" smtClean="0"/>
              <a:t>	Depois </a:t>
            </a:r>
            <a:r>
              <a:rPr lang="pt-BR" dirty="0" smtClean="0"/>
              <a:t>do Exílio,a fonte geradora da profecia aos poucos. Ageu, Zacarias, </a:t>
            </a:r>
            <a:r>
              <a:rPr lang="pt-BR" dirty="0" err="1" smtClean="0"/>
              <a:t>Malaquias</a:t>
            </a:r>
            <a:r>
              <a:rPr lang="pt-BR" dirty="0" smtClean="0"/>
              <a:t>, Joel procuram manter viva a chama da profecia, mas já não tinham mais aquele peso na vida do povo </a:t>
            </a:r>
            <a:r>
              <a:rPr lang="pt-BR" dirty="0" smtClean="0"/>
              <a:t>e </a:t>
            </a:r>
            <a:r>
              <a:rPr lang="pt-BR" dirty="0" smtClean="0"/>
              <a:t>na organização da sociedade. </a:t>
            </a:r>
            <a:endParaRPr lang="pt-BR" dirty="0" smtClean="0"/>
          </a:p>
          <a:p>
            <a:pPr>
              <a:buNone/>
            </a:pPr>
            <a:r>
              <a:rPr lang="pt-BR" dirty="0" smtClean="0"/>
              <a:t>	</a:t>
            </a:r>
            <a:r>
              <a:rPr lang="pt-BR" dirty="0" smtClean="0"/>
              <a:t>O </a:t>
            </a:r>
            <a:r>
              <a:rPr lang="pt-BR" dirty="0" smtClean="0"/>
              <a:t>povo se queixava da falta de profetas,nas orações e celebrações o povo repetia "Não existem mais Profetas! E ninguém  sabe até quando </a:t>
            </a:r>
            <a:r>
              <a:rPr lang="pt-BR" dirty="0" err="1" smtClean="0"/>
              <a:t>Sl</a:t>
            </a:r>
            <a:r>
              <a:rPr lang="pt-BR" dirty="0" smtClean="0"/>
              <a:t> 74</a:t>
            </a:r>
            <a:r>
              <a:rPr lang="pt-BR" dirty="0" smtClean="0"/>
              <a:t>,)."A </a:t>
            </a:r>
            <a:r>
              <a:rPr lang="pt-BR" dirty="0" smtClean="0"/>
              <a:t>mão de Deus mudou" (</a:t>
            </a:r>
            <a:r>
              <a:rPr lang="pt-BR" dirty="0" err="1" smtClean="0"/>
              <a:t>Sl</a:t>
            </a:r>
            <a:r>
              <a:rPr lang="pt-BR" dirty="0" smtClean="0"/>
              <a:t> 77,11) "Será que os profetas terminaram para sempre?" (77,11</a:t>
            </a:r>
            <a:r>
              <a:rPr lang="pt-BR" dirty="0" smtClean="0"/>
              <a:t>).</a:t>
            </a:r>
            <a:endParaRPr lang="pt-BR" dirty="0" smtClean="0"/>
          </a:p>
          <a:p>
            <a:pPr>
              <a:buNone/>
            </a:pPr>
            <a:endParaRPr lang="pt-B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85794"/>
            <a:ext cx="8229600" cy="5340369"/>
          </a:xfrm>
        </p:spPr>
        <p:txBody>
          <a:bodyPr>
            <a:normAutofit lnSpcReduction="10000"/>
          </a:bodyPr>
          <a:lstStyle/>
          <a:p>
            <a:pPr>
              <a:buNone/>
            </a:pPr>
            <a:r>
              <a:rPr lang="pt-BR" dirty="0" smtClean="0"/>
              <a:t>	</a:t>
            </a:r>
            <a:r>
              <a:rPr lang="pt-BR" sz="4000" dirty="0" smtClean="0"/>
              <a:t>O </a:t>
            </a:r>
            <a:r>
              <a:rPr lang="pt-BR" sz="4000" dirty="0" smtClean="0"/>
              <a:t>judaísmo era a nova face da Religião judaica, com grande influencia a vida econômica, política e social do povo! </a:t>
            </a:r>
            <a:endParaRPr lang="pt-BR" sz="4000" dirty="0" smtClean="0"/>
          </a:p>
          <a:p>
            <a:pPr>
              <a:buNone/>
            </a:pPr>
            <a:r>
              <a:rPr lang="pt-BR" sz="4000" dirty="0" smtClean="0"/>
              <a:t>	</a:t>
            </a:r>
            <a:r>
              <a:rPr lang="pt-BR" sz="4000" dirty="0" smtClean="0"/>
              <a:t>A </a:t>
            </a:r>
            <a:r>
              <a:rPr lang="pt-BR" sz="4000" dirty="0" smtClean="0"/>
              <a:t>lei virou Deus e não havia mais lugar para a profecia. Massacrados e oprimidos, os pobres começam a levantar protestos contra as falsas interpretações de Deus.</a:t>
            </a:r>
            <a:endParaRPr lang="pt-BR" dirty="0" smtClean="0"/>
          </a:p>
          <a:p>
            <a:pPr>
              <a:buNone/>
            </a:pP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572164"/>
          </a:xfrm>
        </p:spPr>
        <p:txBody>
          <a:bodyPr>
            <a:normAutofit fontScale="92500" lnSpcReduction="10000"/>
          </a:bodyPr>
          <a:lstStyle/>
          <a:p>
            <a:pPr>
              <a:buNone/>
            </a:pPr>
            <a:r>
              <a:rPr lang="pt-BR" dirty="0" smtClean="0"/>
              <a:t>	Surgiram </a:t>
            </a:r>
            <a:r>
              <a:rPr lang="pt-BR" dirty="0" smtClean="0"/>
              <a:t>aos poucos movimentos populares proféticos, alguns deles apocalípticos, atualizando a memória subversiva dos antigos profetas.</a:t>
            </a:r>
          </a:p>
          <a:p>
            <a:pPr>
              <a:buNone/>
            </a:pPr>
            <a:r>
              <a:rPr lang="pt-BR" dirty="0" smtClean="0"/>
              <a:t>	Essa </a:t>
            </a:r>
            <a:r>
              <a:rPr lang="pt-BR" dirty="0" smtClean="0"/>
              <a:t>longa espera terminou com João, o Batista.Ele se apresentou  e atuou com características dos profetas antigos (Mt3,1-12; </a:t>
            </a:r>
            <a:r>
              <a:rPr lang="pt-BR" dirty="0" err="1" smtClean="0"/>
              <a:t>Lc</a:t>
            </a:r>
            <a:r>
              <a:rPr lang="pt-BR" dirty="0" smtClean="0"/>
              <a:t> 3,1-14)</a:t>
            </a:r>
          </a:p>
          <a:p>
            <a:pPr>
              <a:buNone/>
            </a:pPr>
            <a:r>
              <a:rPr lang="pt-BR" dirty="0" smtClean="0"/>
              <a:t>	O </a:t>
            </a:r>
            <a:r>
              <a:rPr lang="pt-BR" dirty="0" smtClean="0"/>
              <a:t>povo o considerava como um profeta (</a:t>
            </a:r>
            <a:r>
              <a:rPr lang="pt-BR" dirty="0" err="1" smtClean="0"/>
              <a:t>Mt</a:t>
            </a:r>
            <a:r>
              <a:rPr lang="pt-BR" dirty="0" smtClean="0"/>
              <a:t> 21,26)</a:t>
            </a:r>
          </a:p>
          <a:p>
            <a:pPr>
              <a:buNone/>
            </a:pPr>
            <a:r>
              <a:rPr lang="pt-BR" dirty="0" smtClean="0"/>
              <a:t>	Mas </a:t>
            </a:r>
            <a:r>
              <a:rPr lang="pt-BR" dirty="0" smtClean="0"/>
              <a:t>é sobretudo em Jesus de Nazaré que reconhecem "O profeta que devia vir ao mundo" (</a:t>
            </a:r>
            <a:r>
              <a:rPr lang="pt-BR" dirty="0" err="1" smtClean="0"/>
              <a:t>Jo</a:t>
            </a:r>
            <a:r>
              <a:rPr lang="pt-BR" dirty="0" smtClean="0"/>
              <a:t> 6,14)</a:t>
            </a:r>
          </a:p>
          <a:p>
            <a:pPr>
              <a:buNone/>
            </a:pPr>
            <a:endParaRPr lang="pt-B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71472" y="857232"/>
            <a:ext cx="8115328" cy="5500726"/>
          </a:xfrm>
        </p:spPr>
        <p:txBody>
          <a:bodyPr>
            <a:normAutofit lnSpcReduction="10000"/>
          </a:bodyPr>
          <a:lstStyle/>
          <a:p>
            <a:pPr>
              <a:buNone/>
            </a:pPr>
            <a:r>
              <a:rPr lang="pt-BR" dirty="0" smtClean="0"/>
              <a:t>	</a:t>
            </a:r>
            <a:r>
              <a:rPr lang="pt-BR" dirty="0" smtClean="0"/>
              <a:t>Segundo </a:t>
            </a:r>
            <a:r>
              <a:rPr lang="pt-BR" dirty="0" smtClean="0"/>
              <a:t>Paulo Nogueira, Jesus foi um dos maiores profetas de todos os tempos. </a:t>
            </a:r>
            <a:endParaRPr lang="pt-BR" dirty="0" smtClean="0"/>
          </a:p>
          <a:p>
            <a:pPr>
              <a:buNone/>
            </a:pPr>
            <a:endParaRPr lang="pt-BR" dirty="0" smtClean="0"/>
          </a:p>
          <a:p>
            <a:pPr lvl="0"/>
            <a:r>
              <a:rPr lang="pt-BR" dirty="0" smtClean="0"/>
              <a:t>falava por meio de parábolas;</a:t>
            </a:r>
          </a:p>
          <a:p>
            <a:pPr lvl="0"/>
            <a:r>
              <a:rPr lang="pt-BR" dirty="0" smtClean="0"/>
              <a:t>usava metáforas;</a:t>
            </a:r>
          </a:p>
          <a:p>
            <a:pPr lvl="0"/>
            <a:r>
              <a:rPr lang="pt-BR" dirty="0" smtClean="0"/>
              <a:t>debatia com os discípulos e adversários.</a:t>
            </a:r>
          </a:p>
          <a:p>
            <a:pPr>
              <a:buNone/>
            </a:pPr>
            <a:r>
              <a:rPr lang="pt-BR" dirty="0" smtClean="0"/>
              <a:t> </a:t>
            </a:r>
            <a:endParaRPr lang="pt-BR" dirty="0" smtClean="0"/>
          </a:p>
          <a:p>
            <a:pPr>
              <a:buNone/>
            </a:pPr>
            <a:r>
              <a:rPr lang="pt-BR" dirty="0" smtClean="0"/>
              <a:t>	</a:t>
            </a:r>
            <a:r>
              <a:rPr lang="pt-BR" dirty="0" smtClean="0"/>
              <a:t>Os </a:t>
            </a:r>
            <a:r>
              <a:rPr lang="pt-BR" dirty="0" smtClean="0"/>
              <a:t>evangelhos destacam que ele ensinava com autoridade, pronunciando ditos, ensinando sobre o </a:t>
            </a:r>
            <a:r>
              <a:rPr lang="pt-BR" dirty="0" smtClean="0"/>
              <a:t>“reinado </a:t>
            </a:r>
            <a:r>
              <a:rPr lang="pt-BR" dirty="0" smtClean="0"/>
              <a:t>de </a:t>
            </a:r>
            <a:r>
              <a:rPr lang="pt-BR" dirty="0" smtClean="0"/>
              <a:t>Deus”.</a:t>
            </a:r>
            <a:endParaRPr lang="pt-BR" dirty="0" smtClean="0"/>
          </a:p>
          <a:p>
            <a:pPr>
              <a:buNone/>
            </a:pPr>
            <a:endParaRPr lang="pt-BR" dirty="0" smtClean="0"/>
          </a:p>
          <a:p>
            <a:pPr>
              <a:buNone/>
            </a:pPr>
            <a:endParaRPr lang="pt-B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763" y="190500"/>
            <a:ext cx="9134475" cy="64770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57232"/>
            <a:ext cx="8229600" cy="5268931"/>
          </a:xfrm>
        </p:spPr>
        <p:txBody>
          <a:bodyPr>
            <a:normAutofit lnSpcReduction="10000"/>
          </a:bodyPr>
          <a:lstStyle/>
          <a:p>
            <a:pPr>
              <a:buNone/>
            </a:pPr>
            <a:r>
              <a:rPr lang="pt-BR" dirty="0" smtClean="0"/>
              <a:t>	</a:t>
            </a:r>
            <a:r>
              <a:rPr lang="pt-BR" sz="3600" dirty="0" smtClean="0"/>
              <a:t>Jesus </a:t>
            </a:r>
            <a:r>
              <a:rPr lang="pt-BR" sz="3600" dirty="0" smtClean="0"/>
              <a:t>veio para dar continuidade a pregação de João </a:t>
            </a:r>
            <a:r>
              <a:rPr lang="pt-BR" sz="3600" dirty="0" smtClean="0"/>
              <a:t>Batista </a:t>
            </a:r>
            <a:r>
              <a:rPr lang="pt-BR" sz="3600" dirty="0" smtClean="0"/>
              <a:t>e também tinha autoridade sobre a Lei de Moises ele chamava a atenção sobre a obediência à Lei. </a:t>
            </a:r>
            <a:endParaRPr lang="pt-BR" sz="3600" dirty="0" smtClean="0"/>
          </a:p>
          <a:p>
            <a:pPr>
              <a:buNone/>
            </a:pPr>
            <a:r>
              <a:rPr lang="pt-BR" sz="3600" dirty="0" smtClean="0"/>
              <a:t>	</a:t>
            </a:r>
            <a:r>
              <a:rPr lang="pt-BR" sz="3600" dirty="0" smtClean="0"/>
              <a:t>Os </a:t>
            </a:r>
            <a:r>
              <a:rPr lang="pt-BR" sz="3600" dirty="0" smtClean="0"/>
              <a:t>seus milagres são considerados libertadores: antecipa o reinado de Deus e libertação para os pobres. Com isso Jesus atraia multidões, chamando a atenção das autoridades judaica.</a:t>
            </a:r>
            <a:endParaRPr lang="pt-BR" dirty="0" smtClean="0"/>
          </a:p>
          <a:p>
            <a:pPr>
              <a:buNone/>
            </a:pPr>
            <a:endParaRPr lang="pt-B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57232"/>
            <a:ext cx="8229600" cy="5268931"/>
          </a:xfrm>
        </p:spPr>
        <p:txBody>
          <a:bodyPr/>
          <a:lstStyle/>
          <a:p>
            <a:pPr>
              <a:buNone/>
            </a:pPr>
            <a:r>
              <a:rPr lang="pt-BR" dirty="0" smtClean="0"/>
              <a:t>	</a:t>
            </a:r>
            <a:r>
              <a:rPr lang="pt-BR" sz="3600" dirty="0" smtClean="0"/>
              <a:t>Há </a:t>
            </a:r>
            <a:r>
              <a:rPr lang="pt-BR" sz="3600" dirty="0" smtClean="0"/>
              <a:t>dois evangelhos antigos de acordo com Paulo nogueira. O Evangelho dos ditos (fonte Q) e o Evangelho de Tomé, sendo que muitos deles são esotéricos e de difícil compreensão. </a:t>
            </a:r>
            <a:endParaRPr lang="pt-BR" sz="3600" dirty="0" smtClean="0"/>
          </a:p>
          <a:p>
            <a:pPr>
              <a:buNone/>
            </a:pPr>
            <a:r>
              <a:rPr lang="pt-BR" sz="3600" dirty="0" smtClean="0"/>
              <a:t>	</a:t>
            </a:r>
            <a:r>
              <a:rPr lang="pt-BR" sz="3600" dirty="0" smtClean="0"/>
              <a:t>Entre </a:t>
            </a:r>
            <a:r>
              <a:rPr lang="pt-BR" sz="3600" dirty="0" smtClean="0"/>
              <a:t>os primeiros seguidores de Jesus havia um grupo que pensava que decifrando esses ditos era uma maneira de chegar mais próximo de Jesus.</a:t>
            </a:r>
            <a:endParaRPr lang="pt-BR" dirty="0" smtClean="0"/>
          </a:p>
          <a:p>
            <a:pPr>
              <a:buNone/>
            </a:pPr>
            <a:endParaRPr lang="pt-B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57232"/>
            <a:ext cx="8229600" cy="5268931"/>
          </a:xfrm>
        </p:spPr>
        <p:txBody>
          <a:bodyPr>
            <a:normAutofit fontScale="92500"/>
          </a:bodyPr>
          <a:lstStyle/>
          <a:p>
            <a:pPr algn="ctr">
              <a:buNone/>
            </a:pPr>
            <a:r>
              <a:rPr lang="pt-BR" dirty="0" smtClean="0"/>
              <a:t>	</a:t>
            </a:r>
            <a:r>
              <a:rPr lang="pt-BR" sz="3900" b="1" dirty="0" smtClean="0"/>
              <a:t>JESUS</a:t>
            </a:r>
            <a:r>
              <a:rPr lang="pt-BR" sz="3900" b="1" dirty="0" smtClean="0"/>
              <a:t>, um profeta diferente</a:t>
            </a:r>
            <a:r>
              <a:rPr lang="pt-BR" sz="3900" b="1" dirty="0" smtClean="0"/>
              <a:t>!</a:t>
            </a:r>
            <a:endParaRPr lang="pt-BR" sz="3600" b="1" dirty="0" smtClean="0"/>
          </a:p>
          <a:p>
            <a:pPr>
              <a:buNone/>
            </a:pPr>
            <a:endParaRPr lang="pt-BR" b="1" dirty="0" smtClean="0"/>
          </a:p>
          <a:p>
            <a:r>
              <a:rPr lang="pt-BR" sz="3600" dirty="0" smtClean="0"/>
              <a:t>Viveu </a:t>
            </a:r>
            <a:r>
              <a:rPr lang="pt-BR" sz="3600" dirty="0" smtClean="0"/>
              <a:t>no meio dos marginalizados</a:t>
            </a:r>
            <a:r>
              <a:rPr lang="pt-BR" sz="3600" dirty="0" smtClean="0"/>
              <a:t>! </a:t>
            </a:r>
            <a:r>
              <a:rPr lang="pt-BR" sz="3600" dirty="0" err="1" smtClean="0"/>
              <a:t>Lc</a:t>
            </a:r>
            <a:r>
              <a:rPr lang="pt-BR" sz="3600" dirty="0" smtClean="0"/>
              <a:t> 15,1-3; </a:t>
            </a:r>
            <a:r>
              <a:rPr lang="pt-BR" sz="3600" dirty="0" err="1" smtClean="0"/>
              <a:t>Mt</a:t>
            </a:r>
            <a:r>
              <a:rPr lang="pt-BR" sz="3600" dirty="0" smtClean="0"/>
              <a:t> 11,19 ; Mc 2,16.</a:t>
            </a:r>
            <a:endParaRPr lang="pt-BR" sz="3600" dirty="0" smtClean="0"/>
          </a:p>
          <a:p>
            <a:r>
              <a:rPr lang="pt-BR" sz="3600" dirty="0" smtClean="0"/>
              <a:t>Acordava </a:t>
            </a:r>
            <a:r>
              <a:rPr lang="pt-BR" sz="3600" dirty="0" smtClean="0"/>
              <a:t>a consciência do povo! </a:t>
            </a:r>
            <a:r>
              <a:rPr lang="pt-BR" sz="3600" dirty="0" smtClean="0"/>
              <a:t>Mc 1,32-34; 12,38-40; 12,1-13 ; </a:t>
            </a:r>
            <a:r>
              <a:rPr lang="pt-BR" sz="3600" dirty="0" err="1" smtClean="0"/>
              <a:t>Mt</a:t>
            </a:r>
            <a:r>
              <a:rPr lang="pt-BR" sz="3600" dirty="0" smtClean="0"/>
              <a:t> 13,9 ; 7,15-20.</a:t>
            </a:r>
            <a:endParaRPr lang="pt-BR" sz="3600" dirty="0" smtClean="0"/>
          </a:p>
          <a:p>
            <a:r>
              <a:rPr lang="pt-BR" sz="3600" dirty="0" smtClean="0"/>
              <a:t>Ministério </a:t>
            </a:r>
            <a:r>
              <a:rPr lang="pt-BR" sz="3600" dirty="0" smtClean="0"/>
              <a:t>da Misericórdia e da Militância Corajosa contra os que dominam. </a:t>
            </a:r>
            <a:r>
              <a:rPr lang="pt-BR" sz="3600" dirty="0" err="1" smtClean="0"/>
              <a:t>Mt</a:t>
            </a:r>
            <a:r>
              <a:rPr lang="pt-BR" sz="3600" dirty="0" smtClean="0"/>
              <a:t> 4,23</a:t>
            </a:r>
            <a:r>
              <a:rPr lang="pt-BR" sz="3600" dirty="0" smtClean="0"/>
              <a:t>; 14,34-35.</a:t>
            </a:r>
            <a:endParaRPr lang="pt-BR" sz="3600" dirty="0" smtClean="0"/>
          </a:p>
          <a:p>
            <a:pPr>
              <a:buNone/>
            </a:pPr>
            <a:endParaRPr lang="pt-BR" dirty="0" smtClean="0"/>
          </a:p>
          <a:p>
            <a:pPr>
              <a:buNone/>
            </a:pPr>
            <a:endParaRPr lang="pt-B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57232"/>
            <a:ext cx="8229600" cy="5268931"/>
          </a:xfrm>
        </p:spPr>
        <p:txBody>
          <a:bodyPr/>
          <a:lstStyle/>
          <a:p>
            <a:r>
              <a:rPr lang="pt-BR" sz="4000" dirty="0" smtClean="0"/>
              <a:t>Profeta </a:t>
            </a:r>
            <a:r>
              <a:rPr lang="pt-BR" sz="4000" dirty="0" smtClean="0"/>
              <a:t>Itinerante. Mc </a:t>
            </a:r>
            <a:r>
              <a:rPr lang="pt-BR" sz="4000" dirty="0" smtClean="0"/>
              <a:t>1,39</a:t>
            </a:r>
          </a:p>
          <a:p>
            <a:endParaRPr lang="pt-BR" sz="1000" dirty="0" smtClean="0"/>
          </a:p>
          <a:p>
            <a:r>
              <a:rPr lang="pt-BR" sz="4000" dirty="0" smtClean="0"/>
              <a:t>Profeta </a:t>
            </a:r>
            <a:r>
              <a:rPr lang="pt-BR" sz="4000" dirty="0" smtClean="0"/>
              <a:t>Mestre Mc </a:t>
            </a:r>
            <a:r>
              <a:rPr lang="pt-BR" sz="4000" dirty="0" smtClean="0"/>
              <a:t>8,34-36</a:t>
            </a:r>
          </a:p>
          <a:p>
            <a:endParaRPr lang="pt-BR" sz="1000" dirty="0" smtClean="0"/>
          </a:p>
          <a:p>
            <a:r>
              <a:rPr lang="pt-BR" sz="4000" dirty="0" smtClean="0"/>
              <a:t>Profeta </a:t>
            </a:r>
            <a:r>
              <a:rPr lang="pt-BR" sz="4000" dirty="0" smtClean="0"/>
              <a:t>na Linha do Movimento Apocalíptico. </a:t>
            </a:r>
            <a:r>
              <a:rPr lang="pt-BR" sz="4000" dirty="0" err="1" smtClean="0"/>
              <a:t>Jo</a:t>
            </a:r>
            <a:r>
              <a:rPr lang="pt-BR" sz="4000" dirty="0" smtClean="0"/>
              <a:t> </a:t>
            </a:r>
            <a:r>
              <a:rPr lang="pt-BR" sz="4000" dirty="0" smtClean="0"/>
              <a:t>2,13-21</a:t>
            </a:r>
          </a:p>
          <a:p>
            <a:endParaRPr lang="pt-BR" sz="1000" dirty="0" smtClean="0"/>
          </a:p>
          <a:p>
            <a:pPr>
              <a:buNone/>
            </a:pPr>
            <a:r>
              <a:rPr lang="pt-BR" sz="4000" dirty="0" smtClean="0"/>
              <a:t>	Um </a:t>
            </a:r>
            <a:r>
              <a:rPr lang="pt-BR" sz="4000" dirty="0" smtClean="0"/>
              <a:t>deserto que vai se abrir em flor! Isaías 35,1-10</a:t>
            </a:r>
          </a:p>
          <a:p>
            <a:pPr>
              <a:buNone/>
            </a:pPr>
            <a:endParaRPr lang="pt-B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85794"/>
            <a:ext cx="8229600" cy="5340369"/>
          </a:xfrm>
        </p:spPr>
        <p:txBody>
          <a:bodyPr>
            <a:normAutofit fontScale="92500" lnSpcReduction="10000"/>
          </a:bodyPr>
          <a:lstStyle/>
          <a:p>
            <a:pPr>
              <a:buNone/>
            </a:pPr>
            <a:r>
              <a:rPr lang="pt-BR" dirty="0" smtClean="0"/>
              <a:t>	</a:t>
            </a:r>
            <a:r>
              <a:rPr lang="pt-BR" sz="3500" dirty="0" smtClean="0"/>
              <a:t>Durante </a:t>
            </a:r>
            <a:r>
              <a:rPr lang="pt-BR" sz="3500" dirty="0" smtClean="0"/>
              <a:t>seu ministério, Jesus curou muitos doentes. Multidões traziam seus doentes para serem curados por Jesus (LUCAS 4:40). A Bíblia relata que Jesus curou</a:t>
            </a:r>
            <a:r>
              <a:rPr lang="pt-BR" sz="3500" dirty="0" smtClean="0"/>
              <a:t>:</a:t>
            </a:r>
          </a:p>
          <a:p>
            <a:pPr>
              <a:buNone/>
            </a:pPr>
            <a:endParaRPr lang="pt-BR" sz="1000" dirty="0" smtClean="0"/>
          </a:p>
          <a:p>
            <a:pPr lvl="0"/>
            <a:r>
              <a:rPr lang="pt-BR" sz="3500" dirty="0" smtClean="0"/>
              <a:t>Cegos</a:t>
            </a:r>
          </a:p>
          <a:p>
            <a:pPr lvl="0"/>
            <a:r>
              <a:rPr lang="pt-BR" sz="3500" dirty="0" smtClean="0"/>
              <a:t>Paralíticos</a:t>
            </a:r>
          </a:p>
          <a:p>
            <a:pPr lvl="0"/>
            <a:r>
              <a:rPr lang="pt-BR" sz="3500" dirty="0" smtClean="0"/>
              <a:t>Surdos mudo</a:t>
            </a:r>
          </a:p>
          <a:p>
            <a:pPr lvl="0"/>
            <a:r>
              <a:rPr lang="pt-BR" sz="3500" dirty="0" smtClean="0"/>
              <a:t>Febres</a:t>
            </a:r>
          </a:p>
          <a:p>
            <a:pPr lvl="0"/>
            <a:r>
              <a:rPr lang="pt-BR" sz="3500" dirty="0" smtClean="0"/>
              <a:t>Uma mulher com hemorragia</a:t>
            </a:r>
          </a:p>
          <a:p>
            <a:pPr lvl="0"/>
            <a:r>
              <a:rPr lang="pt-BR" sz="3500" dirty="0" smtClean="0"/>
              <a:t>Um homem com a mão atrofiada</a:t>
            </a:r>
          </a:p>
          <a:p>
            <a:pPr>
              <a:buNone/>
            </a:pPr>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28596" y="642918"/>
            <a:ext cx="8229600" cy="5286412"/>
          </a:xfrm>
        </p:spPr>
        <p:txBody>
          <a:bodyPr>
            <a:noAutofit/>
          </a:bodyPr>
          <a:lstStyle/>
          <a:p>
            <a:pPr lvl="0"/>
            <a:r>
              <a:rPr lang="pt-BR" sz="3400" dirty="0" smtClean="0"/>
              <a:t>Transformou água em vinho</a:t>
            </a:r>
          </a:p>
          <a:p>
            <a:pPr lvl="0"/>
            <a:r>
              <a:rPr lang="pt-BR" sz="3400" dirty="0" smtClean="0"/>
              <a:t>Multiplicou pão e peixe duas vezes</a:t>
            </a:r>
          </a:p>
          <a:p>
            <a:pPr lvl="0"/>
            <a:r>
              <a:rPr lang="pt-BR" sz="3400" dirty="0" smtClean="0"/>
              <a:t>Andou sobre a água</a:t>
            </a:r>
          </a:p>
          <a:p>
            <a:pPr lvl="0"/>
            <a:r>
              <a:rPr lang="pt-BR" sz="3400" dirty="0" smtClean="0"/>
              <a:t>Acalmou uma tempestade</a:t>
            </a:r>
          </a:p>
          <a:p>
            <a:pPr lvl="0"/>
            <a:r>
              <a:rPr lang="pt-BR" sz="3400" dirty="0" smtClean="0"/>
              <a:t>Secou uma figueira</a:t>
            </a:r>
          </a:p>
          <a:p>
            <a:pPr lvl="0"/>
            <a:r>
              <a:rPr lang="pt-BR" sz="3400" dirty="0" smtClean="0"/>
              <a:t>Encheu redes de pesca com peixe duas vezes</a:t>
            </a:r>
          </a:p>
          <a:p>
            <a:r>
              <a:rPr lang="pt-BR" sz="3400" dirty="0" smtClean="0"/>
              <a:t>Fez Pedro encontrar um peixe com dinheiro para pagar o imposto do templo</a:t>
            </a:r>
            <a:endParaRPr lang="pt-BR" sz="3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197493"/>
          </a:xfrm>
        </p:spPr>
        <p:txBody>
          <a:bodyPr>
            <a:normAutofit fontScale="77500" lnSpcReduction="20000"/>
          </a:bodyPr>
          <a:lstStyle/>
          <a:p>
            <a:pPr>
              <a:buNone/>
            </a:pPr>
            <a:r>
              <a:rPr lang="pt-BR" i="1" dirty="0" smtClean="0"/>
              <a:t>	</a:t>
            </a:r>
            <a:r>
              <a:rPr lang="pt-BR" b="1" i="1" dirty="0" smtClean="0"/>
              <a:t>Marcos </a:t>
            </a:r>
            <a:r>
              <a:rPr lang="pt-BR" b="1" i="1" dirty="0" smtClean="0"/>
              <a:t>10:46-52  </a:t>
            </a:r>
            <a:endParaRPr lang="pt-BR" b="1" dirty="0" smtClean="0"/>
          </a:p>
          <a:p>
            <a:pPr>
              <a:buNone/>
            </a:pPr>
            <a:r>
              <a:rPr lang="pt-BR" i="1" dirty="0" smtClean="0"/>
              <a:t>	E </a:t>
            </a:r>
            <a:r>
              <a:rPr lang="pt-BR" i="1" dirty="0" smtClean="0"/>
              <a:t>depois, foram para Jericó. E, saindo ele de Jericó com seus discípulos e uma grande multidão, </a:t>
            </a:r>
            <a:r>
              <a:rPr lang="pt-BR" i="1" dirty="0" err="1" smtClean="0"/>
              <a:t>Bartimeu</a:t>
            </a:r>
            <a:r>
              <a:rPr lang="pt-BR" i="1" dirty="0" smtClean="0"/>
              <a:t>, o cego, filho de </a:t>
            </a:r>
            <a:r>
              <a:rPr lang="pt-BR" i="1" dirty="0" err="1" smtClean="0"/>
              <a:t>Timeu</a:t>
            </a:r>
            <a:r>
              <a:rPr lang="pt-BR" i="1" dirty="0" smtClean="0"/>
              <a:t>, estava assentado junto do caminho, mendigando.E, ouvindo que era Jesus de Nazaré, começou a clamar, e a dizer: Jesus, filho de Davi, tem misericórdia de mim.E muitos o repreendiam, para que se calasse; mas ele clamava cada vez mais: Filho de Davi! tem misericórdia de mim.</a:t>
            </a:r>
            <a:br>
              <a:rPr lang="pt-BR" i="1" dirty="0" smtClean="0"/>
            </a:br>
            <a:r>
              <a:rPr lang="pt-BR" i="1" dirty="0" smtClean="0"/>
              <a:t>E Jesus, parando, disse que o chamassem; e chamaram o cego, dizendo-lhe: Tem bom ânimo; levanta-te, que ele te chama.E ele, lançando de si a sua capa, levantou-se, e foi ter com Jesus. Jesus, falando, disse-lhe: Que queres que te faça? E o cego lhe disse: Mestre, que eu tenha vista.E Jesus lhe disse: Vai, a tua fé te salvou. E logo viu, e seguiu a Jesus pelo caminho</a:t>
            </a:r>
            <a:endParaRPr lang="pt-BR" dirty="0" smtClean="0"/>
          </a:p>
          <a:p>
            <a:pPr>
              <a:buNone/>
            </a:pPr>
            <a:endParaRPr lang="pt-B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715040"/>
          </a:xfrm>
        </p:spPr>
        <p:txBody>
          <a:bodyPr>
            <a:normAutofit fontScale="25000" lnSpcReduction="20000"/>
          </a:bodyPr>
          <a:lstStyle/>
          <a:p>
            <a:pPr>
              <a:buNone/>
            </a:pPr>
            <a:r>
              <a:rPr lang="pt-BR" sz="4900" dirty="0" smtClean="0"/>
              <a:t>	</a:t>
            </a:r>
            <a:r>
              <a:rPr lang="pt-BR" sz="9600" b="1" i="1" dirty="0" smtClean="0"/>
              <a:t> Uma mulher com hemorragia </a:t>
            </a:r>
            <a:r>
              <a:rPr lang="pt-BR" sz="9600" i="1" dirty="0" smtClean="0"/>
              <a:t>– essa passagem está nos três evangelhos (Mateus 9:20-22; Marcos 5:25-34; Lucas 8:43-48</a:t>
            </a:r>
            <a:endParaRPr lang="pt-BR" sz="4900" dirty="0" smtClean="0"/>
          </a:p>
          <a:p>
            <a:pPr>
              <a:buNone/>
            </a:pPr>
            <a:endParaRPr lang="pt-BR" sz="3700" i="1" dirty="0" smtClean="0"/>
          </a:p>
          <a:p>
            <a:pPr>
              <a:buNone/>
            </a:pPr>
            <a:r>
              <a:rPr lang="pt-BR" sz="3700" i="1" dirty="0" smtClean="0"/>
              <a:t>	</a:t>
            </a:r>
            <a:r>
              <a:rPr lang="pt-BR" sz="9600" i="1" dirty="0" smtClean="0"/>
              <a:t>Lucas. 8. 43 a 48:</a:t>
            </a:r>
          </a:p>
          <a:p>
            <a:pPr>
              <a:buNone/>
            </a:pPr>
            <a:r>
              <a:rPr lang="pt-BR" sz="9600" i="1" dirty="0" smtClean="0"/>
              <a:t>	Certa </a:t>
            </a:r>
            <a:r>
              <a:rPr lang="pt-BR" sz="9600" i="1" dirty="0" smtClean="0"/>
              <a:t>mulher que, havia doze anos, vinha sofrendo de uma hemorragia e que havia gastado todos os seus bens com os médicos, sem que ninguém a pudesse curar,</a:t>
            </a:r>
            <a:br>
              <a:rPr lang="pt-BR" sz="9600" i="1" dirty="0" smtClean="0"/>
            </a:br>
            <a:r>
              <a:rPr lang="pt-BR" sz="9600" i="1" dirty="0" smtClean="0"/>
              <a:t>veio por trás de Jesus e tocou na borda da capa dele. E logo a hemorragia dela estancou.</a:t>
            </a:r>
            <a:br>
              <a:rPr lang="pt-BR" sz="9600" i="1" dirty="0" smtClean="0"/>
            </a:br>
            <a:r>
              <a:rPr lang="pt-BR" sz="9600" i="1" dirty="0" smtClean="0"/>
              <a:t>Mas Jesus perguntou: — Quem me tocou? Como todos negassem, Pedro disse: — Mestre, é a multidão que o rodeia e aperta!</a:t>
            </a:r>
            <a:br>
              <a:rPr lang="pt-BR" sz="9600" i="1" dirty="0" smtClean="0"/>
            </a:br>
            <a:r>
              <a:rPr lang="pt-BR" sz="9600" i="1" dirty="0" smtClean="0"/>
              <a:t>Mas Jesus insistiu: — Alguém me tocou, porque senti que de mim saiu poder</a:t>
            </a:r>
            <a:r>
              <a:rPr lang="pt-BR" sz="9600" i="1" dirty="0" smtClean="0"/>
              <a:t>. A </a:t>
            </a:r>
            <a:r>
              <a:rPr lang="pt-BR" sz="9600" i="1" dirty="0" smtClean="0"/>
              <a:t>mulher, vendo que não podia passar despercebida, aproximou-se trêmula e, prostrando-se diante de Jesus, declarou, à vista de todo o povo, o motivo por que havia tocado nele e como imediatamente tinha sido curada.</a:t>
            </a:r>
            <a:br>
              <a:rPr lang="pt-BR" sz="9600" i="1" dirty="0" smtClean="0"/>
            </a:br>
            <a:r>
              <a:rPr lang="pt-BR" sz="9600" i="1" dirty="0" smtClean="0"/>
              <a:t>Então Jesus lhe disse: — Filha, a sua fé salvou você. Vá em paz.</a:t>
            </a:r>
            <a:endParaRPr lang="pt-BR" sz="9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85794"/>
            <a:ext cx="8229600" cy="5340369"/>
          </a:xfrm>
        </p:spPr>
        <p:txBody>
          <a:bodyPr>
            <a:normAutofit/>
          </a:bodyPr>
          <a:lstStyle/>
          <a:p>
            <a:pPr>
              <a:buNone/>
            </a:pPr>
            <a:r>
              <a:rPr lang="pt-BR" i="1" dirty="0" smtClean="0"/>
              <a:t>	Jesus </a:t>
            </a:r>
            <a:r>
              <a:rPr lang="pt-BR" i="1" dirty="0" smtClean="0"/>
              <a:t>também revelou ter poder sobre o mundo espiritual. </a:t>
            </a:r>
            <a:r>
              <a:rPr lang="pt-BR" b="1" i="1" dirty="0" smtClean="0"/>
              <a:t>Quando ele ordenava, espíritos imundos (demônios) saíam das pessoas. </a:t>
            </a:r>
            <a:r>
              <a:rPr lang="pt-BR" i="1" dirty="0" smtClean="0"/>
              <a:t>Os demônios tinham de lhe obedecer porque ele é Deus e não lhe podiam resistir. </a:t>
            </a:r>
            <a:endParaRPr lang="pt-BR" i="1" dirty="0" smtClean="0"/>
          </a:p>
          <a:p>
            <a:pPr>
              <a:buNone/>
            </a:pPr>
            <a:r>
              <a:rPr lang="pt-BR" i="1" dirty="0" smtClean="0"/>
              <a:t>	</a:t>
            </a:r>
            <a:r>
              <a:rPr lang="pt-BR" i="1" dirty="0" smtClean="0"/>
              <a:t>O </a:t>
            </a:r>
            <a:r>
              <a:rPr lang="pt-BR" i="1" dirty="0" smtClean="0"/>
              <a:t>caso mais famoso é a libertação de um </a:t>
            </a:r>
            <a:r>
              <a:rPr lang="pt-BR" i="1" dirty="0" err="1" smtClean="0"/>
              <a:t>gadareno</a:t>
            </a:r>
            <a:r>
              <a:rPr lang="pt-BR" i="1" dirty="0" smtClean="0"/>
              <a:t>, que tinha muitos demônios. Quando os demônios saíram dele, entraram numa manada de porcos que caíram de um precipício! - Marcos 5:8-10; Marcos 5:11-13</a:t>
            </a:r>
            <a:endParaRPr lang="pt-BR" dirty="0" smtClean="0"/>
          </a:p>
          <a:p>
            <a:pPr>
              <a:buNone/>
            </a:pPr>
            <a:endParaRPr lang="pt-B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57232"/>
            <a:ext cx="8229600" cy="5268931"/>
          </a:xfrm>
        </p:spPr>
        <p:txBody>
          <a:bodyPr/>
          <a:lstStyle/>
          <a:p>
            <a:pPr>
              <a:buNone/>
            </a:pPr>
            <a:r>
              <a:rPr lang="pt-BR" dirty="0" smtClean="0"/>
              <a:t>	</a:t>
            </a:r>
            <a:r>
              <a:rPr lang="pt-BR" sz="4000" dirty="0" smtClean="0"/>
              <a:t>O </a:t>
            </a:r>
            <a:r>
              <a:rPr lang="pt-BR" sz="4000" dirty="0" smtClean="0"/>
              <a:t>objetivo dos milagres de Jesus era mostrar para o mundo que Ele era realmente o Filho de Deus, o unigênito do Pai, além disso, revelar a misericórdia do Senhor e o seu plano para a </a:t>
            </a:r>
            <a:r>
              <a:rPr lang="pt-BR" sz="4000" dirty="0" smtClean="0"/>
              <a:t>humanidade. </a:t>
            </a:r>
          </a:p>
          <a:p>
            <a:pPr>
              <a:buNone/>
            </a:pPr>
            <a:r>
              <a:rPr lang="pt-BR" sz="4000" dirty="0" smtClean="0"/>
              <a:t>	</a:t>
            </a:r>
            <a:r>
              <a:rPr lang="pt-BR" sz="4000" dirty="0" smtClean="0"/>
              <a:t>(</a:t>
            </a:r>
            <a:r>
              <a:rPr lang="pt-BR" sz="4000" dirty="0" smtClean="0"/>
              <a:t>Ver Atos 10:38).</a:t>
            </a:r>
            <a:endParaRPr lang="pt-B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000100" y="0"/>
            <a:ext cx="7500958" cy="6829112"/>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197493"/>
          </a:xfrm>
        </p:spPr>
        <p:txBody>
          <a:bodyPr/>
          <a:lstStyle/>
          <a:p>
            <a:pPr>
              <a:buNone/>
            </a:pPr>
            <a:r>
              <a:rPr lang="pt-BR" dirty="0" smtClean="0"/>
              <a:t>	</a:t>
            </a:r>
            <a:r>
              <a:rPr lang="pt-BR" sz="4000" dirty="0" smtClean="0"/>
              <a:t>Os </a:t>
            </a:r>
            <a:r>
              <a:rPr lang="pt-BR" sz="4000" dirty="0" smtClean="0"/>
              <a:t>Judeus que acreditavam que Jesus cumpriu as profecias messiânicas eram uma minoria. Os escritores dos Evangelhos, contudo, foram implacáveis ao citarem das Escrituras para demonstrar que Jesus cumpriu em detalhe as muitas profecias messiânicas.</a:t>
            </a:r>
            <a:endParaRPr lang="pt-BR" dirty="0" smtClean="0"/>
          </a:p>
          <a:p>
            <a:pPr>
              <a:buNone/>
            </a:pPr>
            <a:endParaRPr lang="pt-B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411807"/>
          </a:xfrm>
        </p:spPr>
        <p:txBody>
          <a:bodyPr/>
          <a:lstStyle/>
          <a:p>
            <a:pPr>
              <a:buNone/>
            </a:pPr>
            <a:r>
              <a:rPr lang="pt-BR" dirty="0" smtClean="0"/>
              <a:t>	</a:t>
            </a:r>
            <a:r>
              <a:rPr lang="pt-BR" sz="3600" dirty="0" smtClean="0"/>
              <a:t>O </a:t>
            </a:r>
            <a:r>
              <a:rPr lang="pt-BR" sz="3600" dirty="0" smtClean="0"/>
              <a:t>Evangelho de Mateus cita 21 profecias que foram cumpridas em circunstâncias envolvendo a vida e a morte de Cristo. Onze passagens apontam esse cumprimento ao usar tais introduções como “para que se cumprisse o que foi dito da parte do Senhor pelo profeta...” ou “então, se cumpriu o que foi dito pelo profeta...”</a:t>
            </a:r>
            <a:endParaRPr lang="pt-BR" dirty="0" smtClean="0"/>
          </a:p>
          <a:p>
            <a:pPr>
              <a:buNone/>
            </a:pPr>
            <a:endParaRPr lang="pt-B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85794"/>
            <a:ext cx="8229600" cy="5340369"/>
          </a:xfrm>
        </p:spPr>
        <p:txBody>
          <a:bodyPr/>
          <a:lstStyle/>
          <a:p>
            <a:pPr>
              <a:buNone/>
            </a:pPr>
            <a:r>
              <a:rPr lang="pt-BR" dirty="0" smtClean="0"/>
              <a:t>	Profecias </a:t>
            </a:r>
            <a:r>
              <a:rPr lang="pt-BR" dirty="0" smtClean="0"/>
              <a:t>sobre a traição, sofrimento e morte de </a:t>
            </a:r>
            <a:r>
              <a:rPr lang="pt-BR" dirty="0" smtClean="0"/>
              <a:t>Jesus:</a:t>
            </a:r>
          </a:p>
          <a:p>
            <a:r>
              <a:rPr lang="pt-BR" i="1" dirty="0" smtClean="0"/>
              <a:t>Ele seria crucificado.</a:t>
            </a:r>
            <a:r>
              <a:rPr lang="pt-BR" dirty="0" smtClean="0"/>
              <a:t> “Traspassaram-me as mãos e os pés” (Salmos 22:16</a:t>
            </a:r>
            <a:r>
              <a:rPr lang="pt-BR" dirty="0" smtClean="0"/>
              <a:t>).</a:t>
            </a:r>
          </a:p>
          <a:p>
            <a:r>
              <a:rPr lang="pt-BR" i="1" dirty="0" smtClean="0"/>
              <a:t>Seu corpo seria perfurado.</a:t>
            </a:r>
            <a:r>
              <a:rPr lang="pt-BR" dirty="0" smtClean="0"/>
              <a:t> “...Olharão para mim, a quem traspassaram” (Zacarias 12:10</a:t>
            </a:r>
            <a:r>
              <a:rPr lang="pt-BR" dirty="0" smtClean="0"/>
              <a:t>)</a:t>
            </a:r>
          </a:p>
          <a:p>
            <a:r>
              <a:rPr lang="pt-BR" i="1" dirty="0" smtClean="0"/>
              <a:t>Nenhum dos Seus ossos será quebrado.</a:t>
            </a:r>
            <a:r>
              <a:rPr lang="pt-BR" dirty="0" smtClean="0"/>
              <a:t> “Ele lhe guarda todos os seus ossos; nem sequer um deles se quebra” (Salmos 34:20).</a:t>
            </a:r>
          </a:p>
          <a:p>
            <a:pPr>
              <a:buNone/>
            </a:pPr>
            <a:endParaRPr lang="pt-B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411807"/>
          </a:xfrm>
        </p:spPr>
        <p:txBody>
          <a:bodyPr/>
          <a:lstStyle/>
          <a:p>
            <a:r>
              <a:rPr lang="pt-BR" i="1" dirty="0" smtClean="0"/>
              <a:t>Pessoas jogariam aos dados as Suas roupas.</a:t>
            </a:r>
            <a:r>
              <a:rPr lang="pt-BR" dirty="0" smtClean="0"/>
              <a:t> “Repartem entre si as minhas vestes, e lançam sortes sobre a minha roupa” (Salmos 22:18</a:t>
            </a:r>
            <a:r>
              <a:rPr lang="pt-BR" dirty="0" smtClean="0"/>
              <a:t>).</a:t>
            </a:r>
          </a:p>
          <a:p>
            <a:r>
              <a:rPr lang="pt-BR" i="1" dirty="0" smtClean="0"/>
              <a:t>Ele oraria pelos seus </a:t>
            </a:r>
            <a:r>
              <a:rPr lang="pt-BR" i="1" dirty="0" smtClean="0"/>
              <a:t>executores</a:t>
            </a:r>
            <a:r>
              <a:rPr lang="pt-BR" i="1" dirty="0" smtClean="0"/>
              <a:t>.</a:t>
            </a:r>
            <a:r>
              <a:rPr lang="pt-BR" dirty="0" smtClean="0"/>
              <a:t> “...Ele...intercedeu pelos transgressores” (Isaías 53:12</a:t>
            </a:r>
            <a:r>
              <a:rPr lang="pt-BR" dirty="0" smtClean="0"/>
              <a:t>).</a:t>
            </a:r>
          </a:p>
          <a:p>
            <a:r>
              <a:rPr lang="pt-BR" i="1" dirty="0" smtClean="0"/>
              <a:t>Ele viria a ser executado com criminosos.</a:t>
            </a:r>
            <a:r>
              <a:rPr lang="pt-BR" dirty="0" smtClean="0"/>
              <a:t> “E foi contado com os transgressores...” (Isaías 53:12). </a:t>
            </a:r>
            <a:endParaRPr lang="pt-B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411807"/>
          </a:xfrm>
        </p:spPr>
        <p:txBody>
          <a:bodyPr>
            <a:normAutofit/>
          </a:bodyPr>
          <a:lstStyle/>
          <a:p>
            <a:pPr lvl="0"/>
            <a:r>
              <a:rPr lang="pt-BR" i="1" dirty="0" smtClean="0"/>
              <a:t>Ele não retaliaria.</a:t>
            </a:r>
            <a:r>
              <a:rPr lang="pt-BR" dirty="0" smtClean="0"/>
              <a:t> “Ele foi oprimido e afligido, mas não abriu a sua boca; como um cordeiro foi levado ao matadouro, e como a ovelha muda perante os seus tosquiadores, assim ele não abriu a sua boca” (Isaías 53:7).</a:t>
            </a:r>
          </a:p>
          <a:p>
            <a:r>
              <a:rPr lang="pt-BR" i="1" dirty="0" smtClean="0"/>
              <a:t>Ele seria abandonado pelos Seus seguidores.</a:t>
            </a:r>
            <a:r>
              <a:rPr lang="pt-BR" dirty="0" smtClean="0"/>
              <a:t> “Fere ao pastor, e espalhar-se-ão as ovelhas...” (Zacarias 13:7</a:t>
            </a:r>
            <a:r>
              <a:rPr lang="pt-BR" dirty="0" smtClean="0"/>
              <a:t>).</a:t>
            </a:r>
          </a:p>
          <a:p>
            <a:r>
              <a:rPr lang="pt-BR" i="1" dirty="0" smtClean="0"/>
              <a:t>Ele seria traído por um amigo de confiança</a:t>
            </a:r>
            <a:r>
              <a:rPr lang="pt-BR" i="1" dirty="0" smtClean="0"/>
              <a:t>.</a:t>
            </a:r>
            <a:r>
              <a:rPr lang="pt-BR" dirty="0" smtClean="0"/>
              <a:t> </a:t>
            </a:r>
            <a:r>
              <a:rPr lang="pt-BR" dirty="0" smtClean="0"/>
              <a:t> Salmos 41:9</a:t>
            </a:r>
            <a:endParaRPr lang="pt-B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411807"/>
          </a:xfrm>
        </p:spPr>
        <p:txBody>
          <a:bodyPr/>
          <a:lstStyle/>
          <a:p>
            <a:r>
              <a:rPr lang="pt-BR" i="1" dirty="0" smtClean="0"/>
              <a:t>O preço da traição seria de 30 moedas de prata.</a:t>
            </a:r>
            <a:r>
              <a:rPr lang="pt-BR" dirty="0" smtClean="0"/>
              <a:t> </a:t>
            </a:r>
            <a:r>
              <a:rPr lang="pt-BR" dirty="0" smtClean="0"/>
              <a:t>Zacarias 11:12</a:t>
            </a:r>
          </a:p>
          <a:p>
            <a:r>
              <a:rPr lang="pt-BR" i="1" dirty="0" smtClean="0"/>
              <a:t>Ser-Lhe-ia dado vinagre e fel.</a:t>
            </a:r>
            <a:r>
              <a:rPr lang="pt-BR" dirty="0" smtClean="0"/>
              <a:t> </a:t>
            </a:r>
            <a:r>
              <a:rPr lang="pt-BR" dirty="0" smtClean="0"/>
              <a:t>Salmos 69:21</a:t>
            </a:r>
          </a:p>
          <a:p>
            <a:endParaRPr lang="pt-BR" dirty="0"/>
          </a:p>
        </p:txBody>
      </p:sp>
      <p:pic>
        <p:nvPicPr>
          <p:cNvPr id="4098" name="Picture 2"/>
          <p:cNvPicPr>
            <a:picLocks noChangeAspect="1" noChangeArrowheads="1"/>
          </p:cNvPicPr>
          <p:nvPr/>
        </p:nvPicPr>
        <p:blipFill>
          <a:blip r:embed="rId2"/>
          <a:srcRect/>
          <a:stretch>
            <a:fillRect/>
          </a:stretch>
        </p:blipFill>
        <p:spPr bwMode="auto">
          <a:xfrm>
            <a:off x="2143108" y="2712045"/>
            <a:ext cx="4643470" cy="4145955"/>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85794"/>
            <a:ext cx="8229600" cy="5340369"/>
          </a:xfrm>
        </p:spPr>
        <p:txBody>
          <a:bodyPr>
            <a:normAutofit lnSpcReduction="10000"/>
          </a:bodyPr>
          <a:lstStyle/>
          <a:p>
            <a:r>
              <a:rPr lang="pt-BR" dirty="0" smtClean="0"/>
              <a:t>O que nós pensamos sobre Profecia?</a:t>
            </a:r>
          </a:p>
          <a:p>
            <a:endParaRPr lang="pt-BR" dirty="0" smtClean="0"/>
          </a:p>
          <a:p>
            <a:r>
              <a:rPr lang="pt-BR" dirty="0" smtClean="0"/>
              <a:t>O que nós pensamos sobre profetas?</a:t>
            </a:r>
          </a:p>
          <a:p>
            <a:endParaRPr lang="pt-BR" dirty="0" smtClean="0"/>
          </a:p>
          <a:p>
            <a:r>
              <a:rPr lang="pt-BR" dirty="0" smtClean="0"/>
              <a:t>Como vemos Jesus como profeta? </a:t>
            </a:r>
          </a:p>
          <a:p>
            <a:pPr>
              <a:buNone/>
            </a:pPr>
            <a:r>
              <a:rPr lang="pt-BR" dirty="0" smtClean="0"/>
              <a:t>	</a:t>
            </a:r>
            <a:endParaRPr lang="pt-BR" dirty="0" smtClean="0"/>
          </a:p>
          <a:p>
            <a:pPr>
              <a:buNone/>
            </a:pPr>
            <a:r>
              <a:rPr lang="pt-BR" dirty="0" smtClean="0"/>
              <a:t>	</a:t>
            </a:r>
            <a:r>
              <a:rPr lang="pt-BR" dirty="0" smtClean="0"/>
              <a:t>Paulo Nogueira fala que Ele era um profeta camponês </a:t>
            </a:r>
            <a:r>
              <a:rPr lang="pt-BR" dirty="0" err="1" smtClean="0"/>
              <a:t>galileu</a:t>
            </a:r>
            <a:r>
              <a:rPr lang="pt-BR" dirty="0" smtClean="0"/>
              <a:t>, pobre, que praticava a religiosidade da cultura popular que incluía a magia.</a:t>
            </a:r>
            <a:endParaRPr lang="pt-B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b="1" dirty="0" smtClean="0"/>
              <a:t>Fontes de Pesquisa</a:t>
            </a:r>
            <a:endParaRPr lang="pt-BR" b="1" dirty="0"/>
          </a:p>
        </p:txBody>
      </p:sp>
      <p:sp>
        <p:nvSpPr>
          <p:cNvPr id="3" name="Espaço Reservado para Conteúdo 2"/>
          <p:cNvSpPr>
            <a:spLocks noGrp="1"/>
          </p:cNvSpPr>
          <p:nvPr>
            <p:ph idx="1"/>
          </p:nvPr>
        </p:nvSpPr>
        <p:spPr>
          <a:xfrm>
            <a:off x="571472" y="1357298"/>
            <a:ext cx="8229600" cy="5143536"/>
          </a:xfrm>
        </p:spPr>
        <p:txBody>
          <a:bodyPr>
            <a:normAutofit/>
          </a:bodyPr>
          <a:lstStyle/>
          <a:p>
            <a:pPr lvl="0"/>
            <a:r>
              <a:rPr lang="pt-BR" sz="3600" b="1" dirty="0" smtClean="0"/>
              <a:t>NOGUEIRA</a:t>
            </a:r>
            <a:r>
              <a:rPr lang="pt-BR" sz="3600" dirty="0" smtClean="0"/>
              <a:t>, Paulo Augusto de Souza. Breve história das Origens do Cristianismo. Aparecida, SP. Editora Santuário. 2020.</a:t>
            </a:r>
          </a:p>
          <a:p>
            <a:r>
              <a:rPr lang="pt-BR" sz="3600" dirty="0" smtClean="0"/>
              <a:t> </a:t>
            </a:r>
            <a:r>
              <a:rPr lang="pt-BR" sz="3600" dirty="0" smtClean="0"/>
              <a:t>Bíblia</a:t>
            </a:r>
            <a:endParaRPr lang="pt-BR" sz="3600" dirty="0" smtClean="0"/>
          </a:p>
          <a:p>
            <a:r>
              <a:rPr lang="pt-BR" sz="3600" dirty="0" smtClean="0"/>
              <a:t> </a:t>
            </a:r>
            <a:r>
              <a:rPr lang="pt-BR" sz="3600" b="1" dirty="0" smtClean="0"/>
              <a:t>MOSCONI</a:t>
            </a:r>
            <a:r>
              <a:rPr lang="pt-BR" sz="3600" dirty="0" smtClean="0"/>
              <a:t>, Luis. Profetas da Bíblia: Gente de fé e de luta. CEBI. 1992.</a:t>
            </a:r>
          </a:p>
          <a:p>
            <a:r>
              <a:rPr lang="pt-BR" sz="3600" dirty="0" smtClean="0"/>
              <a:t>A verdadeira história de Jesus.</a:t>
            </a:r>
          </a:p>
          <a:p>
            <a:pPr>
              <a:buNone/>
            </a:pPr>
            <a:endParaRPr lang="pt-BR" dirty="0" smtClean="0"/>
          </a:p>
          <a:p>
            <a:pPr lvl="0"/>
            <a:endParaRPr lang="pt-BR" dirty="0" smtClean="0"/>
          </a:p>
          <a:p>
            <a:pPr lvl="0"/>
            <a:endParaRPr lang="pt-BR" dirty="0" smtClean="0"/>
          </a:p>
          <a:p>
            <a:endParaRPr lang="pt-BR" dirty="0"/>
          </a:p>
        </p:txBody>
      </p:sp>
    </p:spTree>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137</Words>
  <Application>Microsoft Office PowerPoint</Application>
  <PresentationFormat>Apresentação na tela (4:3)</PresentationFormat>
  <Paragraphs>87</Paragraphs>
  <Slides>26</Slides>
  <Notes>0</Notes>
  <HiddenSlides>0</HiddenSlides>
  <MMClips>0</MMClips>
  <ScaleCrop>false</ScaleCrop>
  <HeadingPairs>
    <vt:vector size="4" baseType="variant">
      <vt:variant>
        <vt:lpstr>Tema</vt:lpstr>
      </vt:variant>
      <vt:variant>
        <vt:i4>1</vt:i4>
      </vt:variant>
      <vt:variant>
        <vt:lpstr>Títulos de slides</vt:lpstr>
      </vt:variant>
      <vt:variant>
        <vt:i4>26</vt:i4>
      </vt:variant>
    </vt:vector>
  </HeadingPairs>
  <TitlesOfParts>
    <vt:vector size="27" baseType="lpstr">
      <vt:lpstr>Tema do Office</vt:lpstr>
      <vt:lpstr>PROFECIA E MILAGRE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Fontes de Pesquisa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PROFECIA E MILAGRE</dc:title>
  <dc:creator>Jane</dc:creator>
  <cp:lastModifiedBy>Jane</cp:lastModifiedBy>
  <cp:revision>13</cp:revision>
  <dcterms:created xsi:type="dcterms:W3CDTF">2020-12-14T19:15:44Z</dcterms:created>
  <dcterms:modified xsi:type="dcterms:W3CDTF">2020-12-14T21:32:27Z</dcterms:modified>
</cp:coreProperties>
</file>